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6" r:id="rId6"/>
    <p:sldId id="269" r:id="rId7"/>
    <p:sldId id="268" r:id="rId8"/>
    <p:sldId id="270" r:id="rId9"/>
    <p:sldId id="261" r:id="rId10"/>
    <p:sldId id="262" r:id="rId11"/>
    <p:sldId id="280" r:id="rId12"/>
    <p:sldId id="279" r:id="rId13"/>
    <p:sldId id="285" r:id="rId14"/>
    <p:sldId id="281" r:id="rId15"/>
    <p:sldId id="282" r:id="rId16"/>
    <p:sldId id="283" r:id="rId17"/>
    <p:sldId id="284" r:id="rId18"/>
    <p:sldId id="271" r:id="rId19"/>
    <p:sldId id="273" r:id="rId20"/>
    <p:sldId id="274" r:id="rId21"/>
    <p:sldId id="275" r:id="rId22"/>
    <p:sldId id="263" r:id="rId23"/>
    <p:sldId id="264" r:id="rId24"/>
    <p:sldId id="265" r:id="rId25"/>
    <p:sldId id="276" r:id="rId26"/>
    <p:sldId id="277" r:id="rId27"/>
    <p:sldId id="260" r:id="rId28"/>
  </p:sldIdLst>
  <p:sldSz cx="12192000" cy="6858000"/>
  <p:notesSz cx="6858000" cy="9144000"/>
  <p:embeddedFontLst>
    <p:embeddedFont>
      <p:font typeface="맑은 고딕" panose="020B0503020000020004" pitchFamily="50" charset="-127"/>
      <p:regular r:id="rId30"/>
      <p:bold r:id="rId31"/>
    </p:embeddedFont>
    <p:embeddedFont>
      <p:font typeface="210 청춘시대 R" panose="02020603020101020101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2" autoAdjust="0"/>
    <p:restoredTop sz="79481" autoAdjust="0"/>
  </p:normalViewPr>
  <p:slideViewPr>
    <p:cSldViewPr snapToGrid="0" showGuides="1">
      <p:cViewPr varScale="1">
        <p:scale>
          <a:sx n="52" d="100"/>
          <a:sy n="52" d="100"/>
        </p:scale>
        <p:origin x="-1080" y="-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864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F2326-5E32-409D-B9BD-A53712991ED4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653EA-0E90-4F8C-B41E-AEC079473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29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구미 </a:t>
            </a:r>
            <a:r>
              <a:rPr lang="en-US" altLang="ko-KR" dirty="0"/>
              <a:t>2</a:t>
            </a:r>
            <a:r>
              <a:rPr lang="ko-KR" altLang="en-US" dirty="0"/>
              <a:t>반 </a:t>
            </a:r>
            <a:r>
              <a:rPr lang="en-US" altLang="ko-KR" dirty="0"/>
              <a:t>6</a:t>
            </a:r>
            <a:r>
              <a:rPr lang="ko-KR" altLang="en-US" dirty="0"/>
              <a:t>팀의 발표를 </a:t>
            </a:r>
            <a:r>
              <a:rPr lang="ko-KR" altLang="en-US" dirty="0" err="1"/>
              <a:t>맡게된</a:t>
            </a:r>
            <a:r>
              <a:rPr lang="ko-KR" altLang="en-US" dirty="0"/>
              <a:t> 김현국 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저희팀은</a:t>
            </a:r>
            <a:r>
              <a:rPr lang="ko-KR" altLang="en-US" dirty="0"/>
              <a:t> </a:t>
            </a:r>
            <a:r>
              <a:rPr lang="ko-KR" altLang="en-US" dirty="0" err="1"/>
              <a:t>케라스와</a:t>
            </a:r>
            <a:r>
              <a:rPr lang="ko-KR" altLang="en-US" dirty="0"/>
              <a:t> </a:t>
            </a:r>
            <a:r>
              <a:rPr lang="ko-KR" altLang="en-US" dirty="0" err="1"/>
              <a:t>욜로를</a:t>
            </a:r>
            <a:r>
              <a:rPr lang="ko-KR" altLang="en-US" baseline="0" dirty="0"/>
              <a:t> 기반으로 이미지 인식 기능을 활용한 커뮤니티 웹사이트 </a:t>
            </a:r>
            <a:r>
              <a:rPr lang="en-US" altLang="ko-KR" baseline="0" dirty="0"/>
              <a:t>‘</a:t>
            </a:r>
            <a:r>
              <a:rPr lang="ko-KR" altLang="en-US" baseline="0" dirty="0" err="1"/>
              <a:t>길냥이</a:t>
            </a:r>
            <a:r>
              <a:rPr lang="ko-KR" altLang="en-US" baseline="0" dirty="0"/>
              <a:t> 히어로즈</a:t>
            </a:r>
            <a:r>
              <a:rPr lang="en-US" altLang="ko-KR" baseline="0" dirty="0"/>
              <a:t>‘ </a:t>
            </a:r>
            <a:r>
              <a:rPr lang="ko-KR" altLang="en-US" baseline="0" dirty="0"/>
              <a:t>를 제작하였습니다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53EA-0E90-4F8C-B41E-AEC079473AB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097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패스워드를 암호화하여 사용자들의 보안을 강화하였습니다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53EA-0E90-4F8C-B41E-AEC079473AB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29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사용한 길고양이 조회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사용자의 접속 위치를 기준으로 지도가 생성되며 주변에 등록된 고양이들을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고양이들은 품종에 따라 다른 마커를 가지며 상세정보 버튼을 클릭하면 더 자세한 정보를 </a:t>
            </a:r>
            <a:r>
              <a:rPr lang="ko-KR" altLang="en-US" dirty="0" err="1"/>
              <a:t>확인하실수있습니다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53EA-0E90-4F8C-B41E-AEC079473AB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46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인피니티 스크롤을 적용하여 길고양이에 대한 글을 등록 할 수 있는 게시판을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53EA-0E90-4F8C-B41E-AEC079473AB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843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SSL </a:t>
            </a:r>
            <a:r>
              <a:rPr lang="ko-KR" altLang="en-US" dirty="0"/>
              <a:t>방식의 보안서버를 구축하여 데이터를 안전하게 전송 </a:t>
            </a:r>
            <a:r>
              <a:rPr lang="ko-KR" altLang="en-US" dirty="0" err="1"/>
              <a:t>할수</a:t>
            </a:r>
            <a:r>
              <a:rPr lang="ko-KR" altLang="en-US" dirty="0"/>
              <a:t> 있도록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53EA-0E90-4F8C-B41E-AEC079473AB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714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길냥이</a:t>
            </a:r>
            <a:r>
              <a:rPr lang="ko-KR" altLang="en-US" dirty="0"/>
              <a:t> 뉴스 페이지에서는 </a:t>
            </a:r>
            <a:r>
              <a:rPr lang="ko-KR" altLang="en-US" dirty="0" err="1"/>
              <a:t>크롤링</a:t>
            </a:r>
            <a:r>
              <a:rPr lang="ko-KR" altLang="en-US" dirty="0"/>
              <a:t> 기능을 사용하여 길고양이에 대한 뉴스들을 실시간으로 </a:t>
            </a:r>
            <a:r>
              <a:rPr lang="ko-KR" altLang="en-US" dirty="0" err="1"/>
              <a:t>확인할수있습니다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53EA-0E90-4F8C-B41E-AEC079473AB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912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길냥이</a:t>
            </a:r>
            <a:r>
              <a:rPr lang="ko-KR" altLang="en-US" dirty="0"/>
              <a:t> 후원 기능을 통해 길고양이를 위한 중성화 비용이나 수술비용 등을 </a:t>
            </a:r>
            <a:r>
              <a:rPr lang="ko-KR" altLang="en-US" dirty="0" err="1"/>
              <a:t>모금할수있습니다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53EA-0E90-4F8C-B41E-AEC079473AB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49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분석을 위한 주요 라이브러리 소개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단일 단계 방식의 객체 탐지 알고리즘인 </a:t>
            </a:r>
            <a:r>
              <a:rPr lang="ko-KR" altLang="en-US" dirty="0" err="1"/>
              <a:t>욜로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사용하여 이미지에서 고양이 객체를 찾아냅니다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53EA-0E90-4F8C-B41E-AEC079473AB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642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파이썬 기반 딥러닝 프레임워크 </a:t>
            </a:r>
            <a:r>
              <a:rPr lang="ko-KR" altLang="en-US" dirty="0" err="1"/>
              <a:t>케라스를</a:t>
            </a:r>
            <a:r>
              <a:rPr lang="ko-KR" altLang="en-US" dirty="0"/>
              <a:t> 사용하여 이미지 패턴을 분석하여 이를 바탕으로 클래스를 분류하였습니다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이미지에서 </a:t>
            </a:r>
            <a:r>
              <a:rPr lang="ko-KR" altLang="en-US" dirty="0" err="1"/>
              <a:t>욜로</a:t>
            </a:r>
            <a:r>
              <a:rPr lang="ko-KR" altLang="en-US" dirty="0"/>
              <a:t> 라이브러리를 사용하여 고양이 객체만을 추출하고 이를 </a:t>
            </a:r>
            <a:r>
              <a:rPr lang="ko-KR" altLang="en-US" dirty="0" err="1"/>
              <a:t>케라스</a:t>
            </a:r>
            <a:r>
              <a:rPr lang="ko-KR" altLang="en-US" dirty="0"/>
              <a:t> 라이브러리로 분석하여 이와 같이 고양이의 품종을 추정하는 방식입니다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학습시킨 모델을 실제 사용해본 결과 약 </a:t>
            </a:r>
            <a:r>
              <a:rPr lang="en-US" altLang="ko-KR" dirty="0"/>
              <a:t>88.4</a:t>
            </a:r>
            <a:r>
              <a:rPr lang="ko-KR" altLang="en-US" dirty="0"/>
              <a:t>퍼센트의 정확도를 </a:t>
            </a:r>
            <a:r>
              <a:rPr lang="ko-KR" altLang="en-US" dirty="0" err="1"/>
              <a:t>얻을수있었습니다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53EA-0E90-4F8C-B41E-AEC079473AB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435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기대효과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첫째 </a:t>
            </a:r>
            <a:r>
              <a:rPr lang="en-US" altLang="ko-KR" dirty="0"/>
              <a:t>,</a:t>
            </a:r>
            <a:r>
              <a:rPr lang="ko-KR" altLang="en-US" dirty="0" err="1"/>
              <a:t>애묘인들</a:t>
            </a:r>
            <a:r>
              <a:rPr lang="ko-KR" altLang="en-US" dirty="0"/>
              <a:t> 간의 소통을 통해 길고양이들의 체계적인 관리가 가능 하게 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</a:t>
            </a:r>
            <a:r>
              <a:rPr lang="en-US" altLang="ko-KR" dirty="0"/>
              <a:t>, </a:t>
            </a:r>
            <a:r>
              <a:rPr lang="ko-KR" altLang="en-US" dirty="0"/>
              <a:t>길고양이에 대한 사회적 관심을 </a:t>
            </a:r>
            <a:r>
              <a:rPr lang="ko-KR" altLang="en-US" dirty="0" err="1"/>
              <a:t>증대시켜</a:t>
            </a:r>
            <a:r>
              <a:rPr lang="ko-KR" altLang="en-US" dirty="0"/>
              <a:t> 시민들과 길고양이 간의 상호 공존을 추구합니다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중성화 수술비용 모금을 통해 길고양이 </a:t>
            </a:r>
            <a:r>
              <a:rPr lang="en-US" altLang="ko-KR" dirty="0"/>
              <a:t>TNR </a:t>
            </a:r>
            <a:r>
              <a:rPr lang="ko-KR" altLang="en-US" dirty="0"/>
              <a:t>사업에 기여하게 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53EA-0E90-4F8C-B41E-AEC079473AB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975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 연상을 보시겠습니다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53EA-0E90-4F8C-B41E-AEC079473AB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1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다음과 같이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추진배경</a:t>
            </a:r>
            <a:r>
              <a:rPr lang="en-US" altLang="ko-KR" dirty="0"/>
              <a:t>, </a:t>
            </a:r>
            <a:r>
              <a:rPr lang="ko-KR" altLang="en-US" dirty="0" err="1"/>
              <a:t>기술스택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, </a:t>
            </a:r>
            <a:r>
              <a:rPr lang="ko-KR" altLang="en-US" dirty="0"/>
              <a:t>시연 영상</a:t>
            </a:r>
            <a:r>
              <a:rPr lang="en-US" altLang="ko-KR" dirty="0"/>
              <a:t>, </a:t>
            </a:r>
            <a:r>
              <a:rPr lang="ko-KR" altLang="en-US" dirty="0"/>
              <a:t>향후 계획</a:t>
            </a:r>
            <a:r>
              <a:rPr lang="en-US" altLang="ko-KR" dirty="0"/>
              <a:t>, </a:t>
            </a:r>
            <a:r>
              <a:rPr lang="ko-KR" altLang="en-US" dirty="0"/>
              <a:t>질의응답 순으로 진행하겠습니다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53EA-0E90-4F8C-B41E-AEC079473AB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83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앞으로의 향후 계획입니다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버전에서는 게시글을 통해서만 유저간 소통이 가능하지만 같은 고양이를 팔로우한 유저들간 실시간 채팅기능을 추가하여 좀더 긴밀한 소통이 가능하도록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길고양이에 애정이 생겨 입양을 </a:t>
            </a:r>
            <a:r>
              <a:rPr lang="ko-KR" altLang="en-US" dirty="0" err="1"/>
              <a:t>하고싶은경우</a:t>
            </a:r>
            <a:r>
              <a:rPr lang="ko-KR" altLang="en-US" dirty="0"/>
              <a:t> 지자체 동물보호센터와 연계하여 안전한 입양이 가능하도록 길고양이 입양 시스템을 구축하겠습니다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53EA-0E90-4F8C-B41E-AEC079473AB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201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53EA-0E90-4F8C-B41E-AEC079473AB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088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준비된 자료는 여기까지 입니다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 err="1"/>
              <a:t>경청해주셔서</a:t>
            </a:r>
            <a:r>
              <a:rPr lang="ko-KR" altLang="en-US" dirty="0"/>
              <a:t> 감사합니다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53EA-0E90-4F8C-B41E-AEC079473AB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48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길고양이 문제에 대해 정확하게 인식하는 것 </a:t>
            </a:r>
            <a:r>
              <a:rPr lang="ko-KR" altLang="en-US" dirty="0" err="1"/>
              <a:t>부터</a:t>
            </a:r>
            <a:r>
              <a:rPr lang="ko-KR" altLang="en-US" dirty="0"/>
              <a:t> 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저도 본가에서 길고양이를 입양해서 키우고 있는데</a:t>
            </a:r>
            <a:r>
              <a:rPr lang="ko-KR" altLang="en-US" baseline="0" dirty="0"/>
              <a:t> 저와 같이 길고양이를 좋아하는 사람들에게는 길에서 </a:t>
            </a:r>
            <a:r>
              <a:rPr lang="ko-KR" altLang="en-US" baseline="0" dirty="0" err="1"/>
              <a:t>만날수있는</a:t>
            </a:r>
            <a:r>
              <a:rPr lang="ko-KR" altLang="en-US" baseline="0" dirty="0"/>
              <a:t> 친근함의 대상일 뿐 이지만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고양이를 싫어하거나 길고양이로 인해 피해를 입은 사람들에게는 길고양이는 그저 무분별하게 밖을 돌아다니는 트러블메이커일 뿐 입니다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53EA-0E90-4F8C-B41E-AEC079473AB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031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특히 밤에 고양이들의 울음소리나 길거리의 쓰레기봉투를 훼손하여 피해를 주는 일 등으로 부정적인 인식을 가진 사람들이 많습니다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53EA-0E90-4F8C-B41E-AEC079473AB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267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문제는 길고양이들을 관리하는 </a:t>
            </a:r>
            <a:r>
              <a:rPr lang="ko-KR" altLang="en-US" dirty="0" err="1"/>
              <a:t>애묘인들의</a:t>
            </a:r>
            <a:r>
              <a:rPr lang="ko-KR" altLang="en-US" dirty="0"/>
              <a:t> 소통수단 부족이었습니다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사진은 구글 플레이스토어에 </a:t>
            </a:r>
            <a:r>
              <a:rPr lang="ko-KR" altLang="en-US" dirty="0" err="1"/>
              <a:t>길냥이로</a:t>
            </a:r>
            <a:r>
              <a:rPr lang="ko-KR" altLang="en-US" dirty="0"/>
              <a:t> 검색한 모습입니다</a:t>
            </a:r>
            <a:r>
              <a:rPr lang="en-US" altLang="ko-KR" dirty="0"/>
              <a:t>. </a:t>
            </a:r>
            <a:r>
              <a:rPr lang="ko-KR" altLang="en-US" dirty="0"/>
              <a:t>출력되는 어플은 대부분 반려동물용품가게나 </a:t>
            </a:r>
            <a:r>
              <a:rPr lang="ko-KR" altLang="en-US" dirty="0" err="1"/>
              <a:t>게임등으로</a:t>
            </a:r>
            <a:r>
              <a:rPr lang="ko-KR" altLang="en-US" dirty="0"/>
              <a:t> </a:t>
            </a:r>
            <a:r>
              <a:rPr lang="ko-KR" altLang="en-US" dirty="0" err="1"/>
              <a:t>애묘인들을</a:t>
            </a:r>
            <a:r>
              <a:rPr lang="ko-KR" altLang="en-US" dirty="0"/>
              <a:t> 위한 커뮤니티 어플은 찾기가 힘들었습니다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오른쪽사진 </a:t>
            </a:r>
            <a:r>
              <a:rPr lang="ko-KR" altLang="en-US" dirty="0" err="1"/>
              <a:t>처럼</a:t>
            </a:r>
            <a:r>
              <a:rPr lang="ko-KR" altLang="en-US" dirty="0"/>
              <a:t> 대학교 </a:t>
            </a:r>
            <a:r>
              <a:rPr lang="ko-KR" altLang="en-US" dirty="0" err="1"/>
              <a:t>에브리타임과</a:t>
            </a:r>
            <a:r>
              <a:rPr lang="ko-KR" altLang="en-US" dirty="0"/>
              <a:t> 같은 어플 등에서 서로 소통을 하려고 하였지만</a:t>
            </a:r>
            <a:r>
              <a:rPr lang="en-US" altLang="ko-KR" dirty="0"/>
              <a:t>, </a:t>
            </a:r>
            <a:r>
              <a:rPr lang="ko-KR" altLang="en-US" dirty="0"/>
              <a:t>본래 고양이를 위한 어플이 </a:t>
            </a:r>
            <a:r>
              <a:rPr lang="ko-KR" altLang="en-US" dirty="0" err="1"/>
              <a:t>아닌만큼</a:t>
            </a:r>
            <a:r>
              <a:rPr lang="ko-KR" altLang="en-US" dirty="0"/>
              <a:t> 사용이나 </a:t>
            </a:r>
            <a:r>
              <a:rPr lang="ko-KR" altLang="en-US" dirty="0" err="1"/>
              <a:t>기능등에</a:t>
            </a:r>
            <a:r>
              <a:rPr lang="ko-KR" altLang="en-US" dirty="0"/>
              <a:t> 제한사항이 많았습니다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53EA-0E90-4F8C-B41E-AEC079473AB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565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세번쨰</a:t>
            </a:r>
            <a:r>
              <a:rPr lang="ko-KR" altLang="en-US" dirty="0"/>
              <a:t> 문제는 예산문제 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사실 길고양이</a:t>
            </a:r>
            <a:r>
              <a:rPr lang="ko-KR" altLang="en-US" baseline="0" dirty="0"/>
              <a:t> 문제를 해결하기위해 고양이를 포획하여 안락사를 시키는 것 보다 중성화수술을 하여 다시 방사하는 것이 개체 수를 조절하는 데 있어서 더 좋은 방법이라는 연구 결과가 있습니다</a:t>
            </a:r>
            <a:r>
              <a:rPr lang="en-US" altLang="ko-KR" baseline="0" dirty="0"/>
              <a:t>.                      (</a:t>
            </a:r>
            <a:r>
              <a:rPr lang="ko-KR" altLang="en-US" baseline="0" dirty="0"/>
              <a:t>영국의 동물학자 </a:t>
            </a:r>
            <a:r>
              <a:rPr lang="en-US" altLang="ko-KR" baseline="0" dirty="0"/>
              <a:t>‘</a:t>
            </a:r>
            <a:r>
              <a:rPr lang="ko-KR" altLang="en-US" baseline="0" dirty="0"/>
              <a:t>로저 </a:t>
            </a:r>
            <a:r>
              <a:rPr lang="ko-KR" altLang="en-US" baseline="0" dirty="0" err="1"/>
              <a:t>테이버</a:t>
            </a:r>
            <a:r>
              <a:rPr lang="en-US" altLang="ko-KR" baseline="0" dirty="0"/>
              <a:t>’ : </a:t>
            </a:r>
            <a:r>
              <a:rPr lang="ko-KR" altLang="en-US" baseline="0" dirty="0"/>
              <a:t>영역동물인 고양이를 </a:t>
            </a:r>
            <a:r>
              <a:rPr lang="ko-KR" altLang="en-US" baseline="0" dirty="0" err="1"/>
              <a:t>살처분하면</a:t>
            </a:r>
            <a:r>
              <a:rPr lang="ko-KR" altLang="en-US" baseline="0" dirty="0"/>
              <a:t> 다른 지역의 고양이들이 그 영역을 차지하려 외부에서 유입되고 더 활발히 번식한다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결과적으로 고양이 개체 수는 </a:t>
            </a:r>
            <a:r>
              <a:rPr lang="ko-KR" altLang="en-US" baseline="0" dirty="0" err="1"/>
              <a:t>살처분</a:t>
            </a:r>
            <a:r>
              <a:rPr lang="ko-KR" altLang="en-US" baseline="0" dirty="0"/>
              <a:t> 이전과 비슷하거나 오히려 더 늘어난다</a:t>
            </a:r>
            <a:r>
              <a:rPr lang="en-US" altLang="ko-KR" baseline="0" dirty="0"/>
              <a:t>. )</a:t>
            </a:r>
          </a:p>
          <a:p>
            <a:r>
              <a:rPr lang="ko-KR" altLang="en-US" baseline="0" dirty="0"/>
              <a:t>우리나라도 길고양이 중성화 정책을 시행하고 있지만 보시는 바와 같이 전국 최저예산은 </a:t>
            </a:r>
            <a:r>
              <a:rPr lang="en-US" altLang="ko-KR" baseline="0" dirty="0"/>
              <a:t>75</a:t>
            </a:r>
            <a:r>
              <a:rPr lang="ko-KR" altLang="en-US" baseline="0" dirty="0"/>
              <a:t>만원으로 중성화 수술의 평균 비용인 </a:t>
            </a:r>
            <a:r>
              <a:rPr lang="en-US" altLang="ko-KR" baseline="0" dirty="0"/>
              <a:t>15</a:t>
            </a:r>
            <a:r>
              <a:rPr lang="ko-KR" altLang="en-US" baseline="0" dirty="0"/>
              <a:t>만원으로 단순 계산하였을 때 </a:t>
            </a:r>
            <a:r>
              <a:rPr lang="en-US" altLang="ko-KR" baseline="0" dirty="0"/>
              <a:t>1</a:t>
            </a:r>
            <a:r>
              <a:rPr lang="ko-KR" altLang="en-US" baseline="0" dirty="0"/>
              <a:t>년에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마리 밖에 수술을 </a:t>
            </a:r>
            <a:r>
              <a:rPr lang="ko-KR" altLang="en-US" baseline="0" dirty="0" err="1"/>
              <a:t>진행할수없을정도로</a:t>
            </a:r>
            <a:r>
              <a:rPr lang="ko-KR" altLang="en-US" baseline="0" dirty="0"/>
              <a:t> 예산이 부족한 상황입니다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53EA-0E90-4F8C-B41E-AEC079473AB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419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봤던 문제점들을 해결 하기위해 저희는 </a:t>
            </a:r>
            <a:r>
              <a:rPr lang="en-US" altLang="ko-KR" dirty="0"/>
              <a:t>‘</a:t>
            </a:r>
            <a:r>
              <a:rPr lang="ko-KR" altLang="en-US" dirty="0" err="1"/>
              <a:t>애묘인과</a:t>
            </a:r>
            <a:r>
              <a:rPr lang="ko-KR" altLang="en-US" dirty="0"/>
              <a:t> </a:t>
            </a:r>
            <a:r>
              <a:rPr lang="ko-KR" altLang="en-US" dirty="0" err="1"/>
              <a:t>비애묘인을</a:t>
            </a:r>
            <a:r>
              <a:rPr lang="ko-KR" altLang="en-US" dirty="0"/>
              <a:t> 동시에 만족 </a:t>
            </a:r>
            <a:r>
              <a:rPr lang="ko-KR" altLang="en-US" dirty="0" err="1"/>
              <a:t>시킬수</a:t>
            </a:r>
            <a:r>
              <a:rPr lang="ko-KR" altLang="en-US" dirty="0"/>
              <a:t> 있으며</a:t>
            </a:r>
            <a:r>
              <a:rPr lang="en-US" altLang="ko-KR" dirty="0"/>
              <a:t>, </a:t>
            </a:r>
            <a:r>
              <a:rPr lang="ko-KR" altLang="en-US" dirty="0"/>
              <a:t>길고양이로 인해 발생되는 사회적 문제점을 해결 할 수 있는 웹사이트 제작</a:t>
            </a:r>
            <a:r>
              <a:rPr lang="en-US" altLang="ko-KR" dirty="0"/>
              <a:t>’ </a:t>
            </a:r>
            <a:r>
              <a:rPr lang="ko-KR" altLang="en-US" dirty="0"/>
              <a:t>이라는 목표를 설정하고 프로젝트를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53EA-0E90-4F8C-B41E-AEC079473AB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6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프로젝트에 사용된 기술 스택입니다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프론트 엔드는 뷰를 사용하였으며 </a:t>
            </a:r>
            <a:r>
              <a:rPr lang="ko-KR" altLang="en-US" dirty="0" err="1"/>
              <a:t>카카오맵이나</a:t>
            </a:r>
            <a:r>
              <a:rPr lang="ko-KR" altLang="en-US" dirty="0"/>
              <a:t> </a:t>
            </a:r>
            <a:r>
              <a:rPr lang="ko-KR" altLang="en-US" dirty="0" err="1"/>
              <a:t>아이엠포트</a:t>
            </a:r>
            <a:r>
              <a:rPr lang="ko-KR" altLang="en-US" dirty="0"/>
              <a:t> 같은 </a:t>
            </a:r>
            <a:r>
              <a:rPr lang="ko-KR" altLang="en-US" dirty="0" err="1"/>
              <a:t>라이브러리등을</a:t>
            </a:r>
            <a:r>
              <a:rPr lang="ko-KR" altLang="en-US" dirty="0"/>
              <a:t> 사용하여 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백엔드는</a:t>
            </a:r>
            <a:r>
              <a:rPr lang="ko-KR" altLang="en-US" dirty="0"/>
              <a:t> </a:t>
            </a:r>
            <a:r>
              <a:rPr lang="ko-KR" altLang="en-US" dirty="0" err="1"/>
              <a:t>스프링부트</a:t>
            </a:r>
            <a:r>
              <a:rPr lang="ko-KR" altLang="en-US" dirty="0"/>
              <a:t> </a:t>
            </a:r>
            <a:r>
              <a:rPr lang="ko-KR" altLang="en-US" dirty="0" err="1"/>
              <a:t>욜로</a:t>
            </a:r>
            <a:r>
              <a:rPr lang="ko-KR" altLang="en-US" dirty="0"/>
              <a:t> </a:t>
            </a:r>
            <a:r>
              <a:rPr lang="ko-KR" altLang="en-US" dirty="0" err="1"/>
              <a:t>케라스</a:t>
            </a:r>
            <a:r>
              <a:rPr lang="ko-KR" altLang="en-US" dirty="0"/>
              <a:t> 장고 </a:t>
            </a:r>
            <a:r>
              <a:rPr lang="ko-KR" altLang="en-US" dirty="0" err="1"/>
              <a:t>마리아디비등을</a:t>
            </a:r>
            <a:r>
              <a:rPr lang="ko-KR" altLang="en-US" dirty="0"/>
              <a:t> 사용하였고</a:t>
            </a:r>
            <a:r>
              <a:rPr lang="en-US" altLang="ko-KR" dirty="0"/>
              <a:t>,|</a:t>
            </a:r>
            <a:br>
              <a:rPr lang="en-US" altLang="ko-KR" dirty="0"/>
            </a:br>
            <a:r>
              <a:rPr lang="ko-KR" altLang="en-US" dirty="0"/>
              <a:t>배포는 아마존서버와 </a:t>
            </a:r>
            <a:r>
              <a:rPr lang="ko-KR" altLang="en-US" dirty="0" err="1"/>
              <a:t>엔지닉스를</a:t>
            </a:r>
            <a:r>
              <a:rPr lang="ko-KR" altLang="en-US" dirty="0"/>
              <a:t> 사용하여 진행하였습니다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53EA-0E90-4F8C-B41E-AEC079473AB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13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주요 기능</a:t>
            </a:r>
            <a:r>
              <a:rPr lang="ko-KR" altLang="en-US" baseline="0" dirty="0"/>
              <a:t> 소개 입니다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r>
              <a:rPr lang="ko-KR" altLang="en-US" dirty="0"/>
              <a:t>회원가입 시 나 비밀번호 찾기 시 </a:t>
            </a:r>
            <a:r>
              <a:rPr lang="ko-KR" altLang="en-US" dirty="0" err="1"/>
              <a:t>이메일인증을</a:t>
            </a:r>
            <a:r>
              <a:rPr lang="ko-KR" altLang="en-US" dirty="0"/>
              <a:t> 진행하도록 하였고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653EA-0E90-4F8C-B41E-AEC079473AB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700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D054-B5A4-46E4-B8BA-E92F8556FABD}" type="datetimeFigureOut">
              <a:rPr lang="ko-KR" altLang="en-US" smtClean="0"/>
              <a:t>2020-08-21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6929-C08C-4948-AD21-AFDB60924A8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2654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D054-B5A4-46E4-B8BA-E92F8556FABD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6929-C08C-4948-AD21-AFDB60924A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1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D054-B5A4-46E4-B8BA-E92F8556FABD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6929-C08C-4948-AD21-AFDB60924A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904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D054-B5A4-46E4-B8BA-E92F8556FABD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6929-C08C-4948-AD21-AFDB60924A8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1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09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D054-B5A4-46E4-B8BA-E92F8556FABD}" type="datetimeFigureOut">
              <a:rPr lang="ko-KR" altLang="en-US" smtClean="0"/>
              <a:t>2020-08-21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6929-C08C-4948-AD21-AFDB60924A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02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D054-B5A4-46E4-B8BA-E92F8556FABD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6929-C08C-4948-AD21-AFDB60924A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332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D054-B5A4-46E4-B8BA-E92F8556FABD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6929-C08C-4948-AD21-AFDB60924A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377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D054-B5A4-46E4-B8BA-E92F8556FABD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6929-C08C-4948-AD21-AFDB60924A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366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D054-B5A4-46E4-B8BA-E92F8556FABD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6929-C08C-4948-AD21-AFDB60924A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44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D054-B5A4-46E4-B8BA-E92F8556FABD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6929-C08C-4948-AD21-AFDB60924A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466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D054-B5A4-46E4-B8BA-E92F8556FABD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E6929-C08C-4948-AD21-AFDB60924A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83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ED054-B5A4-46E4-B8BA-E92F8556FABD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E6929-C08C-4948-AD21-AFDB60924A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0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6.wdp"/><Relationship Id="rId3" Type="http://schemas.openxmlformats.org/officeDocument/2006/relationships/image" Target="../media/image21.png"/><Relationship Id="rId7" Type="http://schemas.microsoft.com/office/2007/relationships/hdphoto" Target="../media/hdphoto5.wdp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microsoft.com/office/2007/relationships/hdphoto" Target="../media/hdphoto4.wdp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Relationship Id="rId9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microsoft.com/office/2007/relationships/hdphoto" Target="../media/hdphoto7.wdp"/><Relationship Id="rId5" Type="http://schemas.openxmlformats.org/officeDocument/2006/relationships/image" Target="../media/image48.png"/><Relationship Id="rId10" Type="http://schemas.openxmlformats.org/officeDocument/2006/relationships/image" Target="../media/image45.png"/><Relationship Id="rId4" Type="http://schemas.openxmlformats.org/officeDocument/2006/relationships/image" Target="../media/image47.jpg"/><Relationship Id="rId9" Type="http://schemas.openxmlformats.org/officeDocument/2006/relationships/image" Target="../media/image5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54.png"/><Relationship Id="rId4" Type="http://schemas.microsoft.com/office/2007/relationships/hdphoto" Target="../media/hdphoto9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56.png"/><Relationship Id="rId4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f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20232" y="2771896"/>
            <a:ext cx="4321278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300" dirty="0" err="1"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길냥이</a:t>
            </a:r>
            <a:r>
              <a:rPr lang="ko-KR" altLang="en-US" sz="3300" dirty="0"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 히어로즈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04243" y="5812404"/>
            <a:ext cx="2598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팀장 김영민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팀원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최수병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 김현국 이원희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20232" y="3970064"/>
            <a:ext cx="432127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Keras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/Yolo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기반 이미지 인식기능을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활용한 커뮤니티 웹사이트</a:t>
            </a:r>
          </a:p>
        </p:txBody>
      </p:sp>
    </p:spTree>
    <p:extLst>
      <p:ext uri="{BB962C8B-B14F-4D97-AF65-F5344CB8AC3E}">
        <p14:creationId xmlns:p14="http://schemas.microsoft.com/office/powerpoint/2010/main" val="3418815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438" y="545690"/>
            <a:ext cx="237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기술 스택</a:t>
            </a:r>
          </a:p>
        </p:txBody>
      </p:sp>
      <p:sp>
        <p:nvSpPr>
          <p:cNvPr id="3" name="평행 사변형 2"/>
          <p:cNvSpPr/>
          <p:nvPr/>
        </p:nvSpPr>
        <p:spPr>
          <a:xfrm>
            <a:off x="965805" y="965678"/>
            <a:ext cx="3109238" cy="467139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사용 스택</a:t>
            </a:r>
            <a:r>
              <a:rPr lang="en-US" altLang="ko-KR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	</a:t>
            </a:r>
            <a:endParaRPr lang="ko-KR" altLang="en-US" dirty="0">
              <a:solidFill>
                <a:schemeClr val="bg1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33" y="2132686"/>
            <a:ext cx="1068872" cy="9263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0" y="1794372"/>
            <a:ext cx="1491201" cy="7828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7333" y1="40615" x2="74444" y2="42000"/>
                        <a14:foregroundMark x1="74444" y1="42462" x2="71667" y2="58000"/>
                        <a14:foregroundMark x1="71667" y1="58000" x2="27667" y2="61538"/>
                        <a14:foregroundMark x1="27667" y1="61538" x2="28556" y2="39231"/>
                        <a14:foregroundMark x1="27000" y1="45231" x2="74444" y2="47538"/>
                        <a14:foregroundMark x1="74222" y1="52000" x2="31556" y2="53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35" y="3258013"/>
            <a:ext cx="2185780" cy="157861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10" y="4503181"/>
            <a:ext cx="1512845" cy="113770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907" y="5180548"/>
            <a:ext cx="1590261" cy="33544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16" y="3503908"/>
            <a:ext cx="1569507" cy="8175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606" y="2017548"/>
            <a:ext cx="1224663" cy="12197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20" name="그룹 19"/>
          <p:cNvGrpSpPr/>
          <p:nvPr/>
        </p:nvGrpSpPr>
        <p:grpSpPr>
          <a:xfrm>
            <a:off x="8476831" y="3363105"/>
            <a:ext cx="1643932" cy="1859134"/>
            <a:chOff x="8856925" y="880763"/>
            <a:chExt cx="1737360" cy="223266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413" b="100000" l="3509" r="99123">
                          <a14:backgroundMark x1="6140" y1="83959" x2="99561" y2="82935"/>
                          <a14:backgroundMark x1="7456" y1="84300" x2="3509" y2="87713"/>
                          <a14:backgroundMark x1="7456" y1="83959" x2="7456" y2="962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6925" y="880763"/>
              <a:ext cx="1737360" cy="223266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072108" y="1660407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Amazon EC2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80" y="2475132"/>
            <a:ext cx="1054470" cy="55996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53" y="3110784"/>
            <a:ext cx="1740141" cy="50464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875" y="4846289"/>
            <a:ext cx="1432190" cy="7519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모서리가 둥근 직사각형 1"/>
          <p:cNvSpPr/>
          <p:nvPr/>
        </p:nvSpPr>
        <p:spPr>
          <a:xfrm>
            <a:off x="1221065" y="1664908"/>
            <a:ext cx="2927839" cy="4342364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519987" y="1664908"/>
            <a:ext cx="2927839" cy="4342364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779320" y="1701251"/>
            <a:ext cx="2927839" cy="4342364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945732" y="6146334"/>
            <a:ext cx="1627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Front-End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64457" y="6146334"/>
            <a:ext cx="1627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Back-End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52828" y="6146334"/>
            <a:ext cx="1975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Deployment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20" y="3411000"/>
            <a:ext cx="53160" cy="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3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438" y="545690"/>
            <a:ext cx="237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기술 스택</a:t>
            </a:r>
          </a:p>
        </p:txBody>
      </p:sp>
      <p:sp>
        <p:nvSpPr>
          <p:cNvPr id="3" name="평행 사변형 2"/>
          <p:cNvSpPr/>
          <p:nvPr/>
        </p:nvSpPr>
        <p:spPr>
          <a:xfrm>
            <a:off x="965805" y="965678"/>
            <a:ext cx="3109238" cy="467139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       </a:t>
            </a:r>
            <a:r>
              <a:rPr lang="ko-KR" altLang="en-US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주요 기능</a:t>
            </a:r>
            <a:r>
              <a:rPr lang="en-US" altLang="ko-KR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	</a:t>
            </a:r>
            <a:endParaRPr lang="ko-KR" altLang="en-US" dirty="0">
              <a:solidFill>
                <a:schemeClr val="bg1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68165" y="1919823"/>
            <a:ext cx="4425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이메일 인증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862" y="2007746"/>
            <a:ext cx="2891937" cy="43139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3078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438" y="545690"/>
            <a:ext cx="237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기술 스택</a:t>
            </a:r>
          </a:p>
        </p:txBody>
      </p:sp>
      <p:sp>
        <p:nvSpPr>
          <p:cNvPr id="3" name="평행 사변형 2"/>
          <p:cNvSpPr/>
          <p:nvPr/>
        </p:nvSpPr>
        <p:spPr>
          <a:xfrm>
            <a:off x="965805" y="965678"/>
            <a:ext cx="3109238" cy="467139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       </a:t>
            </a:r>
            <a:r>
              <a:rPr lang="ko-KR" altLang="en-US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주요 기능</a:t>
            </a:r>
            <a:r>
              <a:rPr lang="en-US" altLang="ko-KR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	</a:t>
            </a:r>
            <a:endParaRPr lang="ko-KR" altLang="en-US" dirty="0">
              <a:solidFill>
                <a:schemeClr val="bg1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68165" y="1919823"/>
            <a:ext cx="4425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패스워드 암호화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75" y="2671215"/>
            <a:ext cx="9693480" cy="2156647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4540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438" y="545690"/>
            <a:ext cx="237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기술 스택</a:t>
            </a:r>
          </a:p>
        </p:txBody>
      </p:sp>
      <p:sp>
        <p:nvSpPr>
          <p:cNvPr id="3" name="평행 사변형 2"/>
          <p:cNvSpPr/>
          <p:nvPr/>
        </p:nvSpPr>
        <p:spPr>
          <a:xfrm>
            <a:off x="965805" y="965678"/>
            <a:ext cx="3109238" cy="467139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       </a:t>
            </a:r>
            <a:r>
              <a:rPr lang="ko-KR" altLang="en-US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주요 기능</a:t>
            </a:r>
            <a:r>
              <a:rPr lang="en-US" altLang="ko-KR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	</a:t>
            </a:r>
            <a:endParaRPr lang="ko-KR" altLang="en-US" dirty="0">
              <a:solidFill>
                <a:schemeClr val="bg1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68165" y="1919823"/>
            <a:ext cx="4425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길고양이 조회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AA8865D1-DC04-4A83-8B21-8108F5764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031" y="2004097"/>
            <a:ext cx="2869449" cy="431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30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438" y="545690"/>
            <a:ext cx="237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기술 스택</a:t>
            </a:r>
          </a:p>
        </p:txBody>
      </p:sp>
      <p:sp>
        <p:nvSpPr>
          <p:cNvPr id="3" name="평행 사변형 2"/>
          <p:cNvSpPr/>
          <p:nvPr/>
        </p:nvSpPr>
        <p:spPr>
          <a:xfrm>
            <a:off x="965805" y="965678"/>
            <a:ext cx="3109238" cy="467139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       </a:t>
            </a:r>
            <a:r>
              <a:rPr lang="ko-KR" altLang="en-US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주요 기능</a:t>
            </a:r>
            <a:r>
              <a:rPr lang="en-US" altLang="ko-KR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	</a:t>
            </a:r>
            <a:endParaRPr lang="ko-KR" altLang="en-US" dirty="0">
              <a:solidFill>
                <a:schemeClr val="bg1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68165" y="1919823"/>
            <a:ext cx="4425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인피니티 스크롤을 적용한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/>
            </a:r>
            <a:b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</a:b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고양이 게시판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66" y="1981369"/>
            <a:ext cx="2846757" cy="43315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4231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438" y="545690"/>
            <a:ext cx="237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기술 스택</a:t>
            </a:r>
          </a:p>
        </p:txBody>
      </p:sp>
      <p:sp>
        <p:nvSpPr>
          <p:cNvPr id="3" name="평행 사변형 2"/>
          <p:cNvSpPr/>
          <p:nvPr/>
        </p:nvSpPr>
        <p:spPr>
          <a:xfrm>
            <a:off x="965805" y="965678"/>
            <a:ext cx="3109238" cy="467139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       </a:t>
            </a:r>
            <a:r>
              <a:rPr lang="ko-KR" altLang="en-US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주요 기능</a:t>
            </a:r>
            <a:r>
              <a:rPr lang="en-US" altLang="ko-KR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	</a:t>
            </a:r>
            <a:endParaRPr lang="ko-KR" altLang="en-US" dirty="0">
              <a:solidFill>
                <a:schemeClr val="bg1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68165" y="1919823"/>
            <a:ext cx="4425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SSL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방식의 보안서버 구축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259" y="1987062"/>
            <a:ext cx="2869955" cy="43258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700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438" y="545690"/>
            <a:ext cx="237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기술 스택</a:t>
            </a:r>
          </a:p>
        </p:txBody>
      </p:sp>
      <p:sp>
        <p:nvSpPr>
          <p:cNvPr id="3" name="평행 사변형 2"/>
          <p:cNvSpPr/>
          <p:nvPr/>
        </p:nvSpPr>
        <p:spPr>
          <a:xfrm>
            <a:off x="965805" y="965678"/>
            <a:ext cx="3109238" cy="467139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       </a:t>
            </a:r>
            <a:r>
              <a:rPr lang="ko-KR" altLang="en-US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주요 기능</a:t>
            </a:r>
            <a:r>
              <a:rPr lang="en-US" altLang="ko-KR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	</a:t>
            </a:r>
            <a:endParaRPr lang="ko-KR" altLang="en-US" dirty="0">
              <a:solidFill>
                <a:schemeClr val="bg1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68165" y="1919823"/>
            <a:ext cx="4425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뉴스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크롤링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369" y="1998953"/>
            <a:ext cx="2848882" cy="430513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86896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438" y="545690"/>
            <a:ext cx="237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기술 스택</a:t>
            </a:r>
          </a:p>
        </p:txBody>
      </p:sp>
      <p:sp>
        <p:nvSpPr>
          <p:cNvPr id="3" name="평행 사변형 2"/>
          <p:cNvSpPr/>
          <p:nvPr/>
        </p:nvSpPr>
        <p:spPr>
          <a:xfrm>
            <a:off x="965805" y="965678"/>
            <a:ext cx="3109238" cy="467139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       </a:t>
            </a:r>
            <a:r>
              <a:rPr lang="ko-KR" altLang="en-US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주요 기능</a:t>
            </a:r>
            <a:r>
              <a:rPr lang="en-US" altLang="ko-KR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	</a:t>
            </a:r>
            <a:endParaRPr lang="ko-KR" altLang="en-US" dirty="0">
              <a:solidFill>
                <a:schemeClr val="bg1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68165" y="1919823"/>
            <a:ext cx="4425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후원 기능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92" y="1995854"/>
            <a:ext cx="2886808" cy="43258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3212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438" y="545690"/>
            <a:ext cx="237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기술 스택</a:t>
            </a:r>
          </a:p>
        </p:txBody>
      </p:sp>
      <p:sp>
        <p:nvSpPr>
          <p:cNvPr id="3" name="평행 사변형 2"/>
          <p:cNvSpPr/>
          <p:nvPr/>
        </p:nvSpPr>
        <p:spPr>
          <a:xfrm>
            <a:off x="985683" y="962709"/>
            <a:ext cx="3099300" cy="467139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  주요 라이브러리</a:t>
            </a:r>
            <a:r>
              <a:rPr lang="en-US" altLang="ko-KR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	</a:t>
            </a:r>
            <a:endParaRPr lang="ko-KR" altLang="en-US" dirty="0">
              <a:solidFill>
                <a:schemeClr val="bg1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68166" y="1520942"/>
            <a:ext cx="4425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① </a:t>
            </a:r>
            <a:r>
              <a:rPr lang="en-US" altLang="ko-KR" sz="2000" dirty="0"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YOLO (You Only Look Once)</a:t>
            </a:r>
            <a:endParaRPr lang="ko-KR" altLang="en-US" sz="2000" dirty="0"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68165" y="1919823"/>
            <a:ext cx="4425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단일 단계 방식의 객체 탐지 알고리즘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118" y="2375135"/>
            <a:ext cx="3092047" cy="192020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48" y="2375135"/>
            <a:ext cx="1440151" cy="192020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960" y="2485625"/>
            <a:ext cx="1597585" cy="18029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545" y="3085483"/>
            <a:ext cx="1058570" cy="60327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707420" y="6361341"/>
            <a:ext cx="6507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이미지를 일정한 영역으로 나누고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각각의 영역에 </a:t>
            </a:r>
            <a:r>
              <a:rPr lang="ko-KR" altLang="en-US" sz="2000" dirty="0"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가중치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 부여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072" y="4454306"/>
            <a:ext cx="5179943" cy="17759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43957">
            <a:off x="6260782" y="2938995"/>
            <a:ext cx="67818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0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438" y="545690"/>
            <a:ext cx="237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기술 스택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68166" y="1520942"/>
            <a:ext cx="4425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② </a:t>
            </a:r>
            <a:r>
              <a:rPr lang="en-US" altLang="ko-KR" sz="2000" dirty="0" err="1"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Keras</a:t>
            </a:r>
            <a:endParaRPr lang="ko-KR" altLang="en-US" sz="2000" dirty="0"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68165" y="1919823"/>
            <a:ext cx="5560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모든 종류의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딥러닝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 모델을 간편하게 만들고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     훈련시킬 수 있는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파이썬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 기반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딥러닝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 프레임워크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3020" y="6048481"/>
            <a:ext cx="6953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CNN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을 통해 </a:t>
            </a:r>
            <a:r>
              <a:rPr lang="ko-KR" altLang="en-US" sz="2000" dirty="0"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이미지 패턴을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추출한 뒤 이를 바탕으로 </a:t>
            </a:r>
            <a:r>
              <a:rPr lang="ko-KR" altLang="en-US" sz="2000" dirty="0"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클래스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 분류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317526" y="2806615"/>
            <a:ext cx="7164404" cy="2973508"/>
            <a:chOff x="2317526" y="2806615"/>
            <a:chExt cx="7164404" cy="297350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526" y="2806615"/>
              <a:ext cx="7164404" cy="2973508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grpSp>
          <p:nvGrpSpPr>
            <p:cNvPr id="11" name="그룹 10"/>
            <p:cNvGrpSpPr/>
            <p:nvPr/>
          </p:nvGrpSpPr>
          <p:grpSpPr>
            <a:xfrm>
              <a:off x="2535333" y="3737734"/>
              <a:ext cx="656346" cy="655362"/>
              <a:chOff x="1419510" y="3737734"/>
              <a:chExt cx="656346" cy="655362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9510" y="3737734"/>
                <a:ext cx="656346" cy="655362"/>
              </a:xfrm>
              <a:prstGeom prst="rect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</p:pic>
          <p:sp>
            <p:nvSpPr>
              <p:cNvPr id="10" name="직사각형 9"/>
              <p:cNvSpPr/>
              <p:nvPr/>
            </p:nvSpPr>
            <p:spPr>
              <a:xfrm>
                <a:off x="1840201" y="4064769"/>
                <a:ext cx="235655" cy="2286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평행 사변형 16"/>
          <p:cNvSpPr/>
          <p:nvPr/>
        </p:nvSpPr>
        <p:spPr>
          <a:xfrm>
            <a:off x="985683" y="962709"/>
            <a:ext cx="3099300" cy="467139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  주요 라이브러리</a:t>
            </a:r>
            <a:r>
              <a:rPr lang="en-US" altLang="ko-KR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	</a:t>
            </a:r>
            <a:endParaRPr lang="ko-KR" altLang="en-US" dirty="0">
              <a:solidFill>
                <a:schemeClr val="bg1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41638" y="1520942"/>
            <a:ext cx="11502233" cy="4927649"/>
            <a:chOff x="1219431" y="1600254"/>
            <a:chExt cx="9787606" cy="4603749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2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431" y="1600254"/>
              <a:ext cx="9787606" cy="4603749"/>
            </a:xfrm>
            <a:prstGeom prst="rect">
              <a:avLst/>
            </a:prstGeom>
          </p:spPr>
        </p:pic>
        <p:sp>
          <p:nvSpPr>
            <p:cNvPr id="22" name="직사각형 21"/>
            <p:cNvSpPr>
              <a:spLocks/>
            </p:cNvSpPr>
            <p:nvPr/>
          </p:nvSpPr>
          <p:spPr>
            <a:xfrm>
              <a:off x="1219431" y="1600254"/>
              <a:ext cx="9787606" cy="4603749"/>
            </a:xfrm>
            <a:prstGeom prst="rect">
              <a:avLst/>
            </a:prstGeom>
            <a:solidFill>
              <a:schemeClr val="bg1">
                <a:alpha val="53772"/>
              </a:schemeClr>
            </a:solidFill>
            <a:ln w="0">
              <a:noFill/>
              <a:prstDash/>
            </a:ln>
            <a:effectLst>
              <a:glow rad="114300">
                <a:schemeClr val="bg1">
                  <a:alpha val="40035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77516" y="2768580"/>
            <a:ext cx="1982620" cy="26710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83" y="2557320"/>
            <a:ext cx="3849545" cy="2571376"/>
          </a:xfrm>
          <a:prstGeom prst="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480" y="3112784"/>
            <a:ext cx="1557579" cy="1962803"/>
          </a:xfrm>
          <a:prstGeom prst="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1326">
            <a:off x="7573043" y="3626204"/>
            <a:ext cx="678180" cy="79248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1326">
            <a:off x="5017317" y="3614750"/>
            <a:ext cx="678180" cy="79248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C1FE0EF-0169-4AF7-B444-367788B4F1F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7119" r="33626" b="6464"/>
          <a:stretch/>
        </p:blipFill>
        <p:spPr>
          <a:xfrm>
            <a:off x="7008428" y="1945645"/>
            <a:ext cx="4197889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7426" y="705973"/>
            <a:ext cx="3229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Contents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H="1">
            <a:off x="855410" y="1243333"/>
            <a:ext cx="740368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7426" y="1954170"/>
            <a:ext cx="35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01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추진 배경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7426" y="2599252"/>
            <a:ext cx="35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02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기술 스택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7426" y="3244334"/>
            <a:ext cx="35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03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기대 효과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7426" y="3889416"/>
            <a:ext cx="35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04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시연 영상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7426" y="4534498"/>
            <a:ext cx="35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05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향후 계획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7426" y="5179580"/>
            <a:ext cx="35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06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QnA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185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0593" y="4911215"/>
            <a:ext cx="1710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03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24631" y="5928850"/>
            <a:ext cx="3942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기대 효과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 flipH="1">
            <a:off x="5412659" y="5722378"/>
            <a:ext cx="13666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372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438" y="545690"/>
            <a:ext cx="237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기대 효과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313305" y="2129326"/>
            <a:ext cx="9092965" cy="3600986"/>
            <a:chOff x="1313305" y="2129326"/>
            <a:chExt cx="9092965" cy="3600986"/>
          </a:xfrm>
        </p:grpSpPr>
        <p:sp>
          <p:nvSpPr>
            <p:cNvPr id="3" name="TextBox 2"/>
            <p:cNvSpPr txBox="1"/>
            <p:nvPr/>
          </p:nvSpPr>
          <p:spPr>
            <a:xfrm>
              <a:off x="2183349" y="2129326"/>
              <a:ext cx="8222921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애묘인들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 간의 </a:t>
              </a:r>
              <a:r>
                <a:rPr lang="ko-KR" altLang="en-US" sz="2400" dirty="0"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소통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을 통한 </a:t>
              </a:r>
              <a:r>
                <a:rPr lang="ko-KR" alt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길고양이의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 체계적인 관리가 가능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길고양이에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 대한 </a:t>
              </a:r>
              <a:r>
                <a:rPr lang="ko-KR" altLang="en-US" sz="2400" dirty="0"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사회적 관심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을 증대시켜 시민들과 </a:t>
              </a:r>
              <a:r>
                <a:rPr lang="ko-KR" alt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길고양이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 간의 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상호 공존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을 추구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중성화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 수술비용 모금을 통해 </a:t>
              </a:r>
              <a:r>
                <a:rPr lang="ko-KR" alt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길고양이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TNR 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사업에 기여 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05" y="2129326"/>
              <a:ext cx="868755" cy="68585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5604" l="1786" r="991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05" y="3380434"/>
              <a:ext cx="853514" cy="69348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261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640" y="5029272"/>
              <a:ext cx="845820" cy="701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020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0593" y="4911215"/>
            <a:ext cx="1710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04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24631" y="5928850"/>
            <a:ext cx="3942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시연 영상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 flipH="1">
            <a:off x="5412659" y="5722378"/>
            <a:ext cx="13666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39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438" y="545690"/>
            <a:ext cx="237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4.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2905050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0593" y="4911215"/>
            <a:ext cx="1710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05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24631" y="5928850"/>
            <a:ext cx="3942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향후 계획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 flipH="1">
            <a:off x="5412659" y="5722378"/>
            <a:ext cx="13666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094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438" y="545690"/>
            <a:ext cx="237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5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향후 계획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313305" y="2566649"/>
            <a:ext cx="9092965" cy="1794082"/>
            <a:chOff x="1313305" y="2566649"/>
            <a:chExt cx="9092965" cy="1794082"/>
          </a:xfrm>
        </p:grpSpPr>
        <p:sp>
          <p:nvSpPr>
            <p:cNvPr id="5" name="TextBox 4"/>
            <p:cNvSpPr txBox="1"/>
            <p:nvPr/>
          </p:nvSpPr>
          <p:spPr>
            <a:xfrm>
              <a:off x="2183349" y="2606405"/>
              <a:ext cx="822292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팔로우한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 유저들 간 </a:t>
              </a:r>
              <a:r>
                <a:rPr lang="ko-KR" altLang="en-US" sz="2400" dirty="0"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실시간 채팅 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기능 추가</a:t>
              </a:r>
              <a:endPara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지자체 동물보호센터와 연계한</a:t>
              </a:r>
              <a:r>
                <a:rPr lang="ko-KR" altLang="en-US" sz="2400" dirty="0"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2400" dirty="0" err="1"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길고양이</a:t>
              </a:r>
              <a:r>
                <a:rPr lang="ko-KR" altLang="en-US" sz="2400" dirty="0"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 입양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  <a:cs typeface="조선일보명조" panose="02030304000000000000" pitchFamily="18" charset="-127"/>
                </a:rPr>
                <a:t> 시스템 구축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5604" l="1786" r="991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05" y="3667251"/>
              <a:ext cx="853514" cy="693480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6552" l="0" r="96296">
                          <a14:foregroundMark x1="26852" y1="47126" x2="25000" y2="51724"/>
                          <a14:foregroundMark x1="74074" y1="54023" x2="63889" y2="517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305" y="2566649"/>
              <a:ext cx="822960" cy="662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840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0593" y="4911215"/>
            <a:ext cx="1710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06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24631" y="5928850"/>
            <a:ext cx="3942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QnA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 flipH="1">
            <a:off x="5412659" y="5722378"/>
            <a:ext cx="13666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336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62684" y="3128918"/>
            <a:ext cx="3436374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3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270073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0593" y="4911215"/>
            <a:ext cx="1710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24631" y="5928850"/>
            <a:ext cx="3942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추진 배경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 flipH="1">
            <a:off x="5412659" y="5722378"/>
            <a:ext cx="13666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07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062" y="1401416"/>
            <a:ext cx="3878580" cy="3931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0438" y="545690"/>
            <a:ext cx="237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추진 배경</a:t>
            </a:r>
          </a:p>
        </p:txBody>
      </p:sp>
      <p:sp>
        <p:nvSpPr>
          <p:cNvPr id="3" name="평행 사변형 2"/>
          <p:cNvSpPr/>
          <p:nvPr/>
        </p:nvSpPr>
        <p:spPr>
          <a:xfrm>
            <a:off x="985683" y="1167847"/>
            <a:ext cx="2395330" cy="467139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문제 인식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00" y="2981183"/>
            <a:ext cx="2871732" cy="26395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1991046" y="5650825"/>
            <a:ext cx="237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친근함의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 대상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05" y="2981183"/>
            <a:ext cx="2880288" cy="27447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7486204" y="5703460"/>
            <a:ext cx="237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트러블메이커</a:t>
            </a:r>
          </a:p>
        </p:txBody>
      </p:sp>
    </p:spTree>
    <p:extLst>
      <p:ext uri="{BB962C8B-B14F-4D97-AF65-F5344CB8AC3E}">
        <p14:creationId xmlns:p14="http://schemas.microsoft.com/office/powerpoint/2010/main" val="188900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438" y="545690"/>
            <a:ext cx="237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추진 배경</a:t>
            </a:r>
          </a:p>
        </p:txBody>
      </p:sp>
      <p:sp>
        <p:nvSpPr>
          <p:cNvPr id="3" name="평행 사변형 2"/>
          <p:cNvSpPr/>
          <p:nvPr/>
        </p:nvSpPr>
        <p:spPr>
          <a:xfrm>
            <a:off x="985683" y="1167847"/>
            <a:ext cx="2395330" cy="467139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문제 상황</a:t>
            </a:r>
            <a:r>
              <a:rPr lang="en-US" altLang="ko-KR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	</a:t>
            </a:r>
            <a:endParaRPr lang="ko-KR" altLang="en-US" dirty="0">
              <a:solidFill>
                <a:schemeClr val="bg1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8592" y="1792567"/>
            <a:ext cx="4425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①</a:t>
            </a:r>
            <a:r>
              <a:rPr lang="en-US" altLang="ko-KR" sz="2000" dirty="0"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사람들의 부정적 인식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605" y="2350259"/>
            <a:ext cx="2683566" cy="42326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95" y="2350259"/>
            <a:ext cx="2822514" cy="423791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6" y="3121053"/>
            <a:ext cx="3810000" cy="32994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33" y="3121053"/>
            <a:ext cx="2427357" cy="232419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021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76" b="97647" l="6109" r="897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100" y="2159617"/>
            <a:ext cx="2082865" cy="22770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0438" y="545690"/>
            <a:ext cx="237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추진 배경</a:t>
            </a:r>
          </a:p>
        </p:txBody>
      </p:sp>
      <p:sp>
        <p:nvSpPr>
          <p:cNvPr id="3" name="평행 사변형 2"/>
          <p:cNvSpPr/>
          <p:nvPr/>
        </p:nvSpPr>
        <p:spPr>
          <a:xfrm>
            <a:off x="985683" y="1167847"/>
            <a:ext cx="2395330" cy="467139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문제 상황</a:t>
            </a:r>
            <a:r>
              <a:rPr lang="en-US" altLang="ko-KR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	</a:t>
            </a:r>
            <a:endParaRPr lang="ko-KR" altLang="en-US" dirty="0">
              <a:solidFill>
                <a:schemeClr val="bg1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68166" y="1759507"/>
            <a:ext cx="4425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② </a:t>
            </a:r>
            <a:r>
              <a:rPr lang="ko-KR" altLang="en-US" sz="2000" dirty="0" err="1"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애묘인들의</a:t>
            </a:r>
            <a:r>
              <a:rPr lang="ko-KR" altLang="en-US" sz="2000" dirty="0"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 err="1"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소통수단</a:t>
            </a:r>
            <a:r>
              <a:rPr lang="ko-KR" altLang="en-US" sz="2000" dirty="0"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 부족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52" y="2699686"/>
            <a:ext cx="1956218" cy="370408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920" y="2590356"/>
            <a:ext cx="2107914" cy="36926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4181063" y="3612820"/>
            <a:ext cx="7345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길고양이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 전용 커뮤니티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사이트를 찾기 힘든 상황</a:t>
            </a:r>
          </a:p>
        </p:txBody>
      </p:sp>
    </p:spTree>
    <p:extLst>
      <p:ext uri="{BB962C8B-B14F-4D97-AF65-F5344CB8AC3E}">
        <p14:creationId xmlns:p14="http://schemas.microsoft.com/office/powerpoint/2010/main" val="136337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438" y="545690"/>
            <a:ext cx="237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추진 배경</a:t>
            </a:r>
          </a:p>
        </p:txBody>
      </p:sp>
      <p:sp>
        <p:nvSpPr>
          <p:cNvPr id="3" name="평행 사변형 2"/>
          <p:cNvSpPr/>
          <p:nvPr/>
        </p:nvSpPr>
        <p:spPr>
          <a:xfrm>
            <a:off x="985683" y="1167847"/>
            <a:ext cx="2395330" cy="467139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문제 상황</a:t>
            </a:r>
            <a:r>
              <a:rPr lang="en-US" altLang="ko-KR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	</a:t>
            </a:r>
            <a:endParaRPr lang="ko-KR" altLang="en-US" dirty="0">
              <a:solidFill>
                <a:schemeClr val="bg1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68166" y="1759507"/>
            <a:ext cx="4425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③ 예산문제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018" y="2426601"/>
            <a:ext cx="6439458" cy="7925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929" y="1729408"/>
            <a:ext cx="6185615" cy="7235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68" y="3150182"/>
            <a:ext cx="6931936" cy="71812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83" y="2739516"/>
            <a:ext cx="5706439" cy="2182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11" y="1645654"/>
            <a:ext cx="5383156" cy="4572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D93EF82D-FCE9-4B6E-83DA-E2F2B34A0B68}"/>
              </a:ext>
            </a:extLst>
          </p:cNvPr>
          <p:cNvSpPr/>
          <p:nvPr/>
        </p:nvSpPr>
        <p:spPr>
          <a:xfrm>
            <a:off x="9120544" y="4316819"/>
            <a:ext cx="2309456" cy="7181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47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438" y="545690"/>
            <a:ext cx="237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추진 배경</a:t>
            </a:r>
          </a:p>
        </p:txBody>
      </p:sp>
      <p:sp>
        <p:nvSpPr>
          <p:cNvPr id="3" name="평행 사변형 2"/>
          <p:cNvSpPr/>
          <p:nvPr/>
        </p:nvSpPr>
        <p:spPr>
          <a:xfrm>
            <a:off x="985683" y="1167847"/>
            <a:ext cx="2395330" cy="467139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목표 설정</a:t>
            </a:r>
            <a:r>
              <a:rPr lang="en-US" altLang="ko-KR" dirty="0">
                <a:solidFill>
                  <a:schemeClr val="bg1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	</a:t>
            </a:r>
            <a:endParaRPr lang="ko-KR" altLang="en-US" dirty="0">
              <a:solidFill>
                <a:schemeClr val="bg1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37005" y="2626916"/>
            <a:ext cx="73450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애묘인과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비애묘인을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 동시에 만족시킬 수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 있으며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길고양이로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 인해 발생되는 사회적 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문제점을 해결할 수 있는 웹사이트 제작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51" y="2043920"/>
            <a:ext cx="1204064" cy="1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4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0593" y="4911215"/>
            <a:ext cx="1710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02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24631" y="5928850"/>
            <a:ext cx="3942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  <a:cs typeface="조선일보명조" panose="02030304000000000000" pitchFamily="18" charset="-127"/>
              </a:rPr>
              <a:t>기술 스택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 flipH="1">
            <a:off x="5412659" y="5722378"/>
            <a:ext cx="13666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844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925</Words>
  <Application>Microsoft Office PowerPoint</Application>
  <PresentationFormat>사용자 지정</PresentationFormat>
  <Paragraphs>163</Paragraphs>
  <Slides>27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굴림</vt:lpstr>
      <vt:lpstr>Arial</vt:lpstr>
      <vt:lpstr>맑은 고딕</vt:lpstr>
      <vt:lpstr>조선일보명조</vt:lpstr>
      <vt:lpstr>210 청춘시대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안지혜</dc:creator>
  <cp:lastModifiedBy>Windows User</cp:lastModifiedBy>
  <cp:revision>66</cp:revision>
  <dcterms:created xsi:type="dcterms:W3CDTF">2017-04-27T13:14:00Z</dcterms:created>
  <dcterms:modified xsi:type="dcterms:W3CDTF">2020-08-21T00:50:52Z</dcterms:modified>
</cp:coreProperties>
</file>